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68"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embeddedFontLst>
    <p:embeddedFont>
      <p:font typeface="Economica" panose="020B0604020202020204"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169e0722ad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69e0722a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69e0722ad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69e0722ad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69e0722ad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69e0722ad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169e0722ad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169e0722a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169e0722a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169e0722a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169e0722ad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169e0722a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69e0722a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69e0722a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69e0722ad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69e0722a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69e0722a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69e0722a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69e0722a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69e0722a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69e072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69e072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ca"/>
              <a:t>Art Bible</a:t>
            </a:r>
            <a:endParaRPr/>
          </a:p>
          <a:p>
            <a:pPr marL="0" lvl="0" indent="0" algn="ctr" rtl="0">
              <a:spcBef>
                <a:spcPts val="0"/>
              </a:spcBef>
              <a:spcAft>
                <a:spcPts val="0"/>
              </a:spcAft>
              <a:buNone/>
            </a:pPr>
            <a:r>
              <a:rPr lang="ca"/>
              <a:t>Template</a:t>
            </a:r>
            <a:endParaRPr/>
          </a:p>
        </p:txBody>
      </p:sp>
      <p:sp>
        <p:nvSpPr>
          <p:cNvPr id="63" name="Google Shape;63;p13"/>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ca"/>
              <a:t>Anna M.</a:t>
            </a:r>
            <a:endParaRPr/>
          </a:p>
        </p:txBody>
      </p:sp>
      <p:pic>
        <p:nvPicPr>
          <p:cNvPr id="64" name="Google Shape;64;p13"/>
          <p:cNvPicPr preferRelativeResize="0"/>
          <p:nvPr/>
        </p:nvPicPr>
        <p:blipFill>
          <a:blip r:embed="rId3">
            <a:alphaModFix/>
          </a:blip>
          <a:stretch>
            <a:fillRect/>
          </a:stretch>
        </p:blipFill>
        <p:spPr>
          <a:xfrm>
            <a:off x="133700" y="2827025"/>
            <a:ext cx="2739900" cy="2191920"/>
          </a:xfrm>
          <a:prstGeom prst="rect">
            <a:avLst/>
          </a:prstGeom>
          <a:noFill/>
          <a:ln>
            <a:noFill/>
          </a:ln>
        </p:spPr>
      </p:pic>
      <p:pic>
        <p:nvPicPr>
          <p:cNvPr id="65" name="Google Shape;65;p13"/>
          <p:cNvPicPr preferRelativeResize="0"/>
          <p:nvPr/>
        </p:nvPicPr>
        <p:blipFill>
          <a:blip r:embed="rId4">
            <a:alphaModFix/>
          </a:blip>
          <a:stretch>
            <a:fillRect/>
          </a:stretch>
        </p:blipFill>
        <p:spPr>
          <a:xfrm>
            <a:off x="5573700" y="224450"/>
            <a:ext cx="3271050" cy="182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7. Fonts</a:t>
            </a:r>
            <a:endParaRPr/>
          </a:p>
        </p:txBody>
      </p:sp>
      <p:sp>
        <p:nvSpPr>
          <p:cNvPr id="120" name="Google Shape;120;p21"/>
          <p:cNvSpPr txBox="1">
            <a:spLocks noGrp="1"/>
          </p:cNvSpPr>
          <p:nvPr>
            <p:ph type="body" idx="1"/>
          </p:nvPr>
        </p:nvSpPr>
        <p:spPr>
          <a:xfrm>
            <a:off x="311700" y="1225225"/>
            <a:ext cx="3429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ca"/>
              <a:t>The main font of the game, used for text, names and such, has a retro look of a RPG game. The letters resemble the style of the game which is pixel art and the main character.</a:t>
            </a:r>
            <a:endParaRPr/>
          </a:p>
        </p:txBody>
      </p:sp>
      <p:pic>
        <p:nvPicPr>
          <p:cNvPr id="121" name="Google Shape;121;p21"/>
          <p:cNvPicPr preferRelativeResize="0"/>
          <p:nvPr/>
        </p:nvPicPr>
        <p:blipFill>
          <a:blip r:embed="rId3">
            <a:alphaModFix/>
          </a:blip>
          <a:stretch>
            <a:fillRect/>
          </a:stretch>
        </p:blipFill>
        <p:spPr>
          <a:xfrm>
            <a:off x="3741302" y="699850"/>
            <a:ext cx="5091149" cy="3743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8. References</a:t>
            </a:r>
            <a:endParaRPr/>
          </a:p>
        </p:txBody>
      </p:sp>
      <p:pic>
        <p:nvPicPr>
          <p:cNvPr id="127" name="Google Shape;127;p22"/>
          <p:cNvPicPr preferRelativeResize="0"/>
          <p:nvPr/>
        </p:nvPicPr>
        <p:blipFill>
          <a:blip r:embed="rId3">
            <a:alphaModFix/>
          </a:blip>
          <a:stretch>
            <a:fillRect/>
          </a:stretch>
        </p:blipFill>
        <p:spPr>
          <a:xfrm>
            <a:off x="5393763" y="192800"/>
            <a:ext cx="3438525" cy="4572000"/>
          </a:xfrm>
          <a:prstGeom prst="rect">
            <a:avLst/>
          </a:prstGeom>
          <a:noFill/>
          <a:ln>
            <a:noFill/>
          </a:ln>
        </p:spPr>
      </p:pic>
      <p:pic>
        <p:nvPicPr>
          <p:cNvPr id="128" name="Google Shape;128;p22"/>
          <p:cNvPicPr preferRelativeResize="0"/>
          <p:nvPr/>
        </p:nvPicPr>
        <p:blipFill>
          <a:blip r:embed="rId4">
            <a:alphaModFix/>
          </a:blip>
          <a:stretch>
            <a:fillRect/>
          </a:stretch>
        </p:blipFill>
        <p:spPr>
          <a:xfrm>
            <a:off x="97588" y="1073863"/>
            <a:ext cx="4048125" cy="2809875"/>
          </a:xfrm>
          <a:prstGeom prst="rect">
            <a:avLst/>
          </a:prstGeom>
          <a:noFill/>
          <a:ln>
            <a:noFill/>
          </a:ln>
        </p:spPr>
      </p:pic>
      <p:pic>
        <p:nvPicPr>
          <p:cNvPr id="129" name="Google Shape;129;p22"/>
          <p:cNvPicPr preferRelativeResize="0"/>
          <p:nvPr/>
        </p:nvPicPr>
        <p:blipFill>
          <a:blip r:embed="rId5">
            <a:alphaModFix/>
          </a:blip>
          <a:stretch>
            <a:fillRect/>
          </a:stretch>
        </p:blipFill>
        <p:spPr>
          <a:xfrm>
            <a:off x="2935175" y="2370350"/>
            <a:ext cx="2581850" cy="2581850"/>
          </a:xfrm>
          <a:prstGeom prst="rect">
            <a:avLst/>
          </a:prstGeom>
          <a:noFill/>
          <a:ln>
            <a:noFill/>
          </a:ln>
        </p:spPr>
      </p:pic>
      <p:pic>
        <p:nvPicPr>
          <p:cNvPr id="130" name="Google Shape;130;p22"/>
          <p:cNvPicPr preferRelativeResize="0"/>
          <p:nvPr/>
        </p:nvPicPr>
        <p:blipFill>
          <a:blip r:embed="rId6">
            <a:alphaModFix/>
          </a:blip>
          <a:stretch>
            <a:fillRect/>
          </a:stretch>
        </p:blipFill>
        <p:spPr>
          <a:xfrm>
            <a:off x="2935175" y="192800"/>
            <a:ext cx="2581850" cy="258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9. GUI references</a:t>
            </a:r>
            <a:endParaRPr/>
          </a:p>
        </p:txBody>
      </p:sp>
      <p:sp>
        <p:nvSpPr>
          <p:cNvPr id="136" name="Google Shape;136;p23"/>
          <p:cNvSpPr txBox="1">
            <a:spLocks noGrp="1"/>
          </p:cNvSpPr>
          <p:nvPr>
            <p:ph type="body" idx="1"/>
          </p:nvPr>
        </p:nvSpPr>
        <p:spPr>
          <a:xfrm>
            <a:off x="311700" y="1225225"/>
            <a:ext cx="26910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ca"/>
              <a:t>The UI will follow a simple layout that helps the player understand his status, good objects, etc.</a:t>
            </a:r>
            <a:endParaRPr/>
          </a:p>
        </p:txBody>
      </p:sp>
      <p:pic>
        <p:nvPicPr>
          <p:cNvPr id="137" name="Google Shape;137;p23"/>
          <p:cNvPicPr preferRelativeResize="0"/>
          <p:nvPr/>
        </p:nvPicPr>
        <p:blipFill>
          <a:blip r:embed="rId3">
            <a:alphaModFix/>
          </a:blip>
          <a:stretch>
            <a:fillRect/>
          </a:stretch>
        </p:blipFill>
        <p:spPr>
          <a:xfrm>
            <a:off x="3002550" y="1081375"/>
            <a:ext cx="5829750" cy="3497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ca"/>
              <a:t>The end</a:t>
            </a:r>
            <a:endParaRPr/>
          </a:p>
        </p:txBody>
      </p:sp>
      <p:pic>
        <p:nvPicPr>
          <p:cNvPr id="143" name="Google Shape;143;p24"/>
          <p:cNvPicPr preferRelativeResize="0"/>
          <p:nvPr/>
        </p:nvPicPr>
        <p:blipFill>
          <a:blip r:embed="rId3">
            <a:alphaModFix/>
          </a:blip>
          <a:stretch>
            <a:fillRect/>
          </a:stretch>
        </p:blipFill>
        <p:spPr>
          <a:xfrm>
            <a:off x="1929250" y="694825"/>
            <a:ext cx="4762500" cy="3333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0" y="280575"/>
            <a:ext cx="5367900" cy="3198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ca"/>
              <a:t>This template is based on Pac Man, 1980 maze action video game. Feel free to substitute the text and images for your own game.</a:t>
            </a:r>
            <a:endParaRPr/>
          </a:p>
        </p:txBody>
      </p:sp>
      <p:pic>
        <p:nvPicPr>
          <p:cNvPr id="71" name="Google Shape;71;p14"/>
          <p:cNvPicPr preferRelativeResize="0"/>
          <p:nvPr/>
        </p:nvPicPr>
        <p:blipFill>
          <a:blip r:embed="rId3">
            <a:alphaModFix/>
          </a:blip>
          <a:stretch>
            <a:fillRect/>
          </a:stretch>
        </p:blipFill>
        <p:spPr>
          <a:xfrm>
            <a:off x="4887000" y="2662000"/>
            <a:ext cx="3735451" cy="2126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672-BE72-42E4-9607-C1ABB8BD2D57}"/>
              </a:ext>
            </a:extLst>
          </p:cNvPr>
          <p:cNvSpPr>
            <a:spLocks noGrp="1"/>
          </p:cNvSpPr>
          <p:nvPr>
            <p:ph type="title"/>
          </p:nvPr>
        </p:nvSpPr>
        <p:spPr/>
        <p:txBody>
          <a:bodyPr/>
          <a:lstStyle/>
          <a:p>
            <a:r>
              <a:rPr lang="es-ES" dirty="0" err="1"/>
              <a:t>Group</a:t>
            </a:r>
            <a:r>
              <a:rPr lang="es-ES" dirty="0"/>
              <a:t> </a:t>
            </a:r>
            <a:r>
              <a:rPr lang="es-ES" dirty="0" err="1"/>
              <a:t>Introduction</a:t>
            </a:r>
            <a:endParaRPr lang="en-US" dirty="0"/>
          </a:p>
        </p:txBody>
      </p:sp>
      <p:sp>
        <p:nvSpPr>
          <p:cNvPr id="3" name="Subtitle 2">
            <a:extLst>
              <a:ext uri="{FF2B5EF4-FFF2-40B4-BE49-F238E27FC236}">
                <a16:creationId xmlns:a16="http://schemas.microsoft.com/office/drawing/2014/main" id="{788C6743-D497-4FFE-AF31-DC51E0B0A479}"/>
              </a:ext>
            </a:extLst>
          </p:cNvPr>
          <p:cNvSpPr>
            <a:spLocks noGrp="1"/>
          </p:cNvSpPr>
          <p:nvPr>
            <p:ph type="subTitle" idx="1"/>
          </p:nvPr>
        </p:nvSpPr>
        <p:spPr/>
        <p:txBody>
          <a:bodyPr/>
          <a:lstStyle/>
          <a:p>
            <a:r>
              <a:rPr lang="es-ES" dirty="0" err="1"/>
              <a:t>Artists</a:t>
            </a:r>
            <a:r>
              <a:rPr lang="es-ES" dirty="0"/>
              <a:t>: </a:t>
            </a:r>
            <a:r>
              <a:rPr lang="es-ES" dirty="0" err="1"/>
              <a:t>Name</a:t>
            </a:r>
            <a:r>
              <a:rPr lang="es-ES" dirty="0"/>
              <a:t> </a:t>
            </a:r>
            <a:r>
              <a:rPr lang="es-ES" dirty="0" err="1"/>
              <a:t>Surname</a:t>
            </a:r>
            <a:r>
              <a:rPr lang="es-ES" dirty="0"/>
              <a:t>, </a:t>
            </a:r>
            <a:r>
              <a:rPr lang="es-ES" dirty="0" err="1"/>
              <a:t>Name</a:t>
            </a:r>
            <a:r>
              <a:rPr lang="es-ES" dirty="0"/>
              <a:t> </a:t>
            </a:r>
            <a:r>
              <a:rPr lang="es-ES" dirty="0" err="1"/>
              <a:t>Surname</a:t>
            </a:r>
            <a:r>
              <a:rPr lang="es-ES" dirty="0"/>
              <a:t>…</a:t>
            </a:r>
            <a:endParaRPr lang="en-US" dirty="0"/>
          </a:p>
        </p:txBody>
      </p:sp>
      <p:sp>
        <p:nvSpPr>
          <p:cNvPr id="4" name="Text Placeholder 3">
            <a:extLst>
              <a:ext uri="{FF2B5EF4-FFF2-40B4-BE49-F238E27FC236}">
                <a16:creationId xmlns:a16="http://schemas.microsoft.com/office/drawing/2014/main" id="{73EF95CE-D5CE-4E24-A3B0-A49EFAC93B8C}"/>
              </a:ext>
            </a:extLst>
          </p:cNvPr>
          <p:cNvSpPr>
            <a:spLocks noGrp="1"/>
          </p:cNvSpPr>
          <p:nvPr>
            <p:ph type="body" idx="2"/>
          </p:nvPr>
        </p:nvSpPr>
        <p:spPr/>
        <p:txBody>
          <a:bodyPr/>
          <a:lstStyle/>
          <a:p>
            <a:pPr marL="114300" indent="0">
              <a:buNone/>
            </a:pPr>
            <a:r>
              <a:rPr lang="es-ES" dirty="0" err="1"/>
              <a:t>About</a:t>
            </a:r>
            <a:r>
              <a:rPr lang="es-ES" dirty="0"/>
              <a:t>:</a:t>
            </a:r>
          </a:p>
          <a:p>
            <a:pPr marL="114300" indent="0">
              <a:buNone/>
            </a:pPr>
            <a:r>
              <a:rPr lang="es-ES" dirty="0" err="1"/>
              <a:t>Game</a:t>
            </a:r>
            <a:r>
              <a:rPr lang="es-ES" dirty="0"/>
              <a:t> </a:t>
            </a:r>
            <a:r>
              <a:rPr lang="es-ES" dirty="0" err="1"/>
              <a:t>Name</a:t>
            </a:r>
            <a:r>
              <a:rPr lang="es-ES" dirty="0"/>
              <a:t> -</a:t>
            </a:r>
          </a:p>
          <a:p>
            <a:pPr marL="114300" indent="0">
              <a:buNone/>
            </a:pPr>
            <a:r>
              <a:rPr lang="es-ES" dirty="0" err="1"/>
              <a:t>Group</a:t>
            </a:r>
            <a:r>
              <a:rPr lang="es-ES" dirty="0"/>
              <a:t> </a:t>
            </a:r>
            <a:r>
              <a:rPr lang="es-ES" dirty="0" err="1"/>
              <a:t>Name</a:t>
            </a:r>
            <a:r>
              <a:rPr lang="es-ES" dirty="0"/>
              <a:t> –</a:t>
            </a:r>
          </a:p>
          <a:p>
            <a:pPr marL="114300" indent="0">
              <a:buNone/>
            </a:pPr>
            <a:r>
              <a:rPr lang="es-ES" dirty="0" err="1"/>
              <a:t>Members</a:t>
            </a:r>
            <a:r>
              <a:rPr lang="es-ES" dirty="0"/>
              <a:t> –</a:t>
            </a:r>
          </a:p>
          <a:p>
            <a:pPr marL="114300" indent="0">
              <a:buNone/>
            </a:pPr>
            <a:r>
              <a:rPr lang="es-ES" dirty="0"/>
              <a:t>Short </a:t>
            </a:r>
            <a:r>
              <a:rPr lang="es-ES" dirty="0" err="1"/>
              <a:t>introduction</a:t>
            </a:r>
            <a:r>
              <a:rPr lang="es-ES" dirty="0"/>
              <a:t> </a:t>
            </a:r>
            <a:r>
              <a:rPr lang="es-ES" dirty="0" err="1"/>
              <a:t>of</a:t>
            </a:r>
            <a:r>
              <a:rPr lang="es-ES" dirty="0"/>
              <a:t> </a:t>
            </a:r>
            <a:r>
              <a:rPr lang="es-ES" dirty="0" err="1"/>
              <a:t>the</a:t>
            </a:r>
            <a:r>
              <a:rPr lang="es-ES" dirty="0"/>
              <a:t> </a:t>
            </a:r>
            <a:r>
              <a:rPr lang="es-ES" dirty="0" err="1"/>
              <a:t>game</a:t>
            </a:r>
            <a:r>
              <a:rPr lang="es-ES" dirty="0"/>
              <a:t> -</a:t>
            </a:r>
          </a:p>
          <a:p>
            <a:pPr marL="114300" indent="0">
              <a:buNone/>
            </a:pPr>
            <a:endParaRPr lang="es-ES" dirty="0"/>
          </a:p>
          <a:p>
            <a:pPr marL="114300" indent="0">
              <a:buNone/>
            </a:pPr>
            <a:endParaRPr lang="es-ES" dirty="0"/>
          </a:p>
          <a:p>
            <a:pPr marL="114300" indent="0">
              <a:buNone/>
            </a:pPr>
            <a:endParaRPr lang="es-ES" dirty="0"/>
          </a:p>
          <a:p>
            <a:pPr marL="114300" indent="0">
              <a:buNone/>
            </a:pPr>
            <a:endParaRPr lang="es-ES" dirty="0"/>
          </a:p>
          <a:p>
            <a:pPr marL="114300" indent="0">
              <a:buNone/>
            </a:pPr>
            <a:endParaRPr lang="es-ES" dirty="0"/>
          </a:p>
          <a:p>
            <a:pPr marL="114300" indent="0">
              <a:buNone/>
            </a:pPr>
            <a:endParaRPr lang="es-ES" dirty="0"/>
          </a:p>
          <a:p>
            <a:pPr marL="114300" indent="0">
              <a:buNone/>
            </a:pPr>
            <a:endParaRPr lang="es-ES" dirty="0"/>
          </a:p>
        </p:txBody>
      </p:sp>
    </p:spTree>
    <p:extLst>
      <p:ext uri="{BB962C8B-B14F-4D97-AF65-F5344CB8AC3E}">
        <p14:creationId xmlns:p14="http://schemas.microsoft.com/office/powerpoint/2010/main" val="1192967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1. Art Guidelines</a:t>
            </a:r>
            <a:endParaRPr/>
          </a:p>
        </p:txBody>
      </p:sp>
      <p:sp>
        <p:nvSpPr>
          <p:cNvPr id="77" name="Google Shape;77;p15"/>
          <p:cNvSpPr txBox="1">
            <a:spLocks noGrp="1"/>
          </p:cNvSpPr>
          <p:nvPr>
            <p:ph type="body" idx="1"/>
          </p:nvPr>
        </p:nvSpPr>
        <p:spPr>
          <a:xfrm>
            <a:off x="311700" y="1225225"/>
            <a:ext cx="3481200" cy="3354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ct val="61111"/>
              <a:buFont typeface="Arial"/>
              <a:buNone/>
            </a:pPr>
            <a:r>
              <a:rPr lang="ca"/>
              <a:t>The art should follow a set of specific guidelines, that way we can assure the art of our game is consistent and each member of the team can implement new art following this guidelines:</a:t>
            </a:r>
            <a:endParaRPr/>
          </a:p>
          <a:p>
            <a:pPr marL="0" lvl="0" indent="0" algn="l" rtl="0">
              <a:spcBef>
                <a:spcPts val="1200"/>
              </a:spcBef>
              <a:spcAft>
                <a:spcPts val="0"/>
              </a:spcAft>
              <a:buClr>
                <a:schemeClr val="dk1"/>
              </a:buClr>
              <a:buSzPct val="61111"/>
              <a:buFont typeface="Arial"/>
              <a:buNone/>
            </a:pPr>
            <a:r>
              <a:rPr lang="ca"/>
              <a:t>Pixel art style.</a:t>
            </a:r>
            <a:endParaRPr/>
          </a:p>
          <a:p>
            <a:pPr marL="0" lvl="0" indent="0" algn="l" rtl="0">
              <a:spcBef>
                <a:spcPts val="1200"/>
              </a:spcBef>
              <a:spcAft>
                <a:spcPts val="0"/>
              </a:spcAft>
              <a:buClr>
                <a:schemeClr val="dk1"/>
              </a:buClr>
              <a:buSzPct val="61111"/>
              <a:buFont typeface="Arial"/>
              <a:buNone/>
            </a:pPr>
            <a:r>
              <a:rPr lang="ca"/>
              <a:t>Bright colours, no shadows.</a:t>
            </a:r>
            <a:endParaRPr/>
          </a:p>
          <a:p>
            <a:pPr marL="0" lvl="0" indent="0" algn="l" rtl="0">
              <a:spcBef>
                <a:spcPts val="1200"/>
              </a:spcBef>
              <a:spcAft>
                <a:spcPts val="0"/>
              </a:spcAft>
              <a:buClr>
                <a:schemeClr val="dk1"/>
              </a:buClr>
              <a:buSzPct val="61111"/>
              <a:buFont typeface="Arial"/>
              <a:buNone/>
            </a:pPr>
            <a:r>
              <a:rPr lang="ca"/>
              <a:t>This picture explains the visual direction of the game.</a:t>
            </a:r>
            <a:endParaRPr/>
          </a:p>
          <a:p>
            <a:pPr marL="0" lvl="0" indent="0" algn="l" rtl="0">
              <a:spcBef>
                <a:spcPts val="1200"/>
              </a:spcBef>
              <a:spcAft>
                <a:spcPts val="1200"/>
              </a:spcAft>
              <a:buNone/>
            </a:pPr>
            <a:endParaRPr/>
          </a:p>
        </p:txBody>
      </p:sp>
      <p:pic>
        <p:nvPicPr>
          <p:cNvPr id="78" name="Google Shape;78;p15"/>
          <p:cNvPicPr preferRelativeResize="0"/>
          <p:nvPr/>
        </p:nvPicPr>
        <p:blipFill>
          <a:blip r:embed="rId3">
            <a:alphaModFix/>
          </a:blip>
          <a:stretch>
            <a:fillRect/>
          </a:stretch>
        </p:blipFill>
        <p:spPr>
          <a:xfrm>
            <a:off x="3793001" y="914075"/>
            <a:ext cx="5039299" cy="3025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2. Camera view</a:t>
            </a:r>
            <a:endParaRPr/>
          </a:p>
        </p:txBody>
      </p:sp>
      <p:sp>
        <p:nvSpPr>
          <p:cNvPr id="84" name="Google Shape;84;p16"/>
          <p:cNvSpPr txBox="1">
            <a:spLocks noGrp="1"/>
          </p:cNvSpPr>
          <p:nvPr>
            <p:ph type="body" idx="1"/>
          </p:nvPr>
        </p:nvSpPr>
        <p:spPr>
          <a:xfrm>
            <a:off x="311700" y="1225225"/>
            <a:ext cx="45888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ca"/>
              <a:t>The game has to be seen from top view, that way the player can identify assets easily and feel more attracted to the characters.</a:t>
            </a:r>
            <a:endParaRPr/>
          </a:p>
        </p:txBody>
      </p:sp>
      <p:pic>
        <p:nvPicPr>
          <p:cNvPr id="85" name="Google Shape;85;p16"/>
          <p:cNvPicPr preferRelativeResize="0"/>
          <p:nvPr/>
        </p:nvPicPr>
        <p:blipFill rotWithShape="1">
          <a:blip r:embed="rId3">
            <a:alphaModFix/>
          </a:blip>
          <a:srcRect r="66984"/>
          <a:stretch/>
        </p:blipFill>
        <p:spPr>
          <a:xfrm>
            <a:off x="5004594" y="475100"/>
            <a:ext cx="3691857" cy="419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3. Characters</a:t>
            </a:r>
            <a:endParaRPr/>
          </a:p>
        </p:txBody>
      </p:sp>
      <p:sp>
        <p:nvSpPr>
          <p:cNvPr id="91" name="Google Shape;91;p17"/>
          <p:cNvSpPr txBox="1">
            <a:spLocks noGrp="1"/>
          </p:cNvSpPr>
          <p:nvPr>
            <p:ph type="body" idx="1"/>
          </p:nvPr>
        </p:nvSpPr>
        <p:spPr>
          <a:xfrm>
            <a:off x="311700" y="1225225"/>
            <a:ext cx="44391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ca"/>
              <a:t>The player controls the eponymous character through an enclosed maze. The objective of the game is to eat all of the dots placed in the maze while avoiding four colored ghosts.</a:t>
            </a:r>
            <a:endParaRPr/>
          </a:p>
        </p:txBody>
      </p:sp>
      <p:pic>
        <p:nvPicPr>
          <p:cNvPr id="92" name="Google Shape;92;p17"/>
          <p:cNvPicPr preferRelativeResize="0"/>
          <p:nvPr/>
        </p:nvPicPr>
        <p:blipFill rotWithShape="1">
          <a:blip r:embed="rId3">
            <a:alphaModFix/>
          </a:blip>
          <a:srcRect r="79630" b="70544"/>
          <a:stretch/>
        </p:blipFill>
        <p:spPr>
          <a:xfrm>
            <a:off x="4949936" y="315925"/>
            <a:ext cx="3462189" cy="438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4. Enemies</a:t>
            </a:r>
            <a:endParaRPr/>
          </a:p>
        </p:txBody>
      </p:sp>
      <p:sp>
        <p:nvSpPr>
          <p:cNvPr id="98" name="Google Shape;98;p18"/>
          <p:cNvSpPr txBox="1">
            <a:spLocks noGrp="1"/>
          </p:cNvSpPr>
          <p:nvPr>
            <p:ph type="body" idx="1"/>
          </p:nvPr>
        </p:nvSpPr>
        <p:spPr>
          <a:xfrm>
            <a:off x="311700" y="1225225"/>
            <a:ext cx="40923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ca"/>
              <a:t>Blinky, Pinky, Inky and Clyde are a quartet of characters from the Pac-Man.</a:t>
            </a:r>
            <a:endParaRPr/>
          </a:p>
          <a:p>
            <a:pPr marL="0" lvl="0" indent="0" algn="l" rtl="0">
              <a:spcBef>
                <a:spcPts val="1200"/>
              </a:spcBef>
              <a:spcAft>
                <a:spcPts val="0"/>
              </a:spcAft>
              <a:buNone/>
            </a:pPr>
            <a:r>
              <a:rPr lang="ca"/>
              <a:t>Each has a different mechanic.</a:t>
            </a:r>
            <a:endParaRPr/>
          </a:p>
          <a:p>
            <a:pPr marL="0" lvl="0" indent="0" algn="l" rtl="0">
              <a:spcBef>
                <a:spcPts val="1200"/>
              </a:spcBef>
              <a:spcAft>
                <a:spcPts val="1200"/>
              </a:spcAft>
              <a:buNone/>
            </a:pPr>
            <a:r>
              <a:rPr lang="ca"/>
              <a:t>The differences between the ghosts are their methods of selecting target tiles in Chase and Scatter modes. </a:t>
            </a:r>
            <a:endParaRPr/>
          </a:p>
        </p:txBody>
      </p:sp>
      <p:pic>
        <p:nvPicPr>
          <p:cNvPr id="99" name="Google Shape;99;p18"/>
          <p:cNvPicPr preferRelativeResize="0"/>
          <p:nvPr/>
        </p:nvPicPr>
        <p:blipFill>
          <a:blip r:embed="rId3">
            <a:alphaModFix/>
          </a:blip>
          <a:stretch>
            <a:fillRect/>
          </a:stretch>
        </p:blipFill>
        <p:spPr>
          <a:xfrm>
            <a:off x="4370600" y="598675"/>
            <a:ext cx="4092299" cy="394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5. Items</a:t>
            </a:r>
            <a:endParaRPr/>
          </a:p>
        </p:txBody>
      </p:sp>
      <p:sp>
        <p:nvSpPr>
          <p:cNvPr id="105" name="Google Shape;105;p19"/>
          <p:cNvSpPr txBox="1">
            <a:spLocks noGrp="1"/>
          </p:cNvSpPr>
          <p:nvPr>
            <p:ph type="body" idx="1"/>
          </p:nvPr>
        </p:nvSpPr>
        <p:spPr>
          <a:xfrm>
            <a:off x="311700" y="1225225"/>
            <a:ext cx="33834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ca"/>
              <a:t>Items in the game have to follow the same guidelines as everything else: The items have pixel art style, with very colorful colours, and easy to understand for the player.</a:t>
            </a:r>
            <a:endParaRPr/>
          </a:p>
        </p:txBody>
      </p:sp>
      <p:pic>
        <p:nvPicPr>
          <p:cNvPr id="106" name="Google Shape;106;p19"/>
          <p:cNvPicPr preferRelativeResize="0"/>
          <p:nvPr/>
        </p:nvPicPr>
        <p:blipFill>
          <a:blip r:embed="rId3">
            <a:alphaModFix/>
          </a:blip>
          <a:stretch>
            <a:fillRect/>
          </a:stretch>
        </p:blipFill>
        <p:spPr>
          <a:xfrm>
            <a:off x="3695225" y="645350"/>
            <a:ext cx="5137075" cy="385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6. Color palette</a:t>
            </a:r>
            <a:endParaRPr/>
          </a:p>
        </p:txBody>
      </p:sp>
      <p:sp>
        <p:nvSpPr>
          <p:cNvPr id="112" name="Google Shape;112;p20"/>
          <p:cNvSpPr txBox="1">
            <a:spLocks noGrp="1"/>
          </p:cNvSpPr>
          <p:nvPr>
            <p:ph type="body" idx="1"/>
          </p:nvPr>
        </p:nvSpPr>
        <p:spPr>
          <a:xfrm>
            <a:off x="311700" y="1225225"/>
            <a:ext cx="38217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ca"/>
              <a:t>We must give the player a sense of adrenaline, with some elements and colors that remind of it. With this, game is more lively, enjoyable to watch. For the pacman color palette, check the following:</a:t>
            </a:r>
            <a:endParaRPr/>
          </a:p>
        </p:txBody>
      </p:sp>
      <p:pic>
        <p:nvPicPr>
          <p:cNvPr id="113" name="Google Shape;113;p20"/>
          <p:cNvPicPr preferRelativeResize="0"/>
          <p:nvPr/>
        </p:nvPicPr>
        <p:blipFill rotWithShape="1">
          <a:blip r:embed="rId3">
            <a:alphaModFix/>
          </a:blip>
          <a:srcRect r="43352"/>
          <a:stretch/>
        </p:blipFill>
        <p:spPr>
          <a:xfrm>
            <a:off x="3964200" y="78075"/>
            <a:ext cx="3431409" cy="2571750"/>
          </a:xfrm>
          <a:prstGeom prst="rect">
            <a:avLst/>
          </a:prstGeom>
          <a:noFill/>
          <a:ln>
            <a:noFill/>
          </a:ln>
        </p:spPr>
      </p:pic>
      <p:pic>
        <p:nvPicPr>
          <p:cNvPr id="114" name="Google Shape;114;p20"/>
          <p:cNvPicPr preferRelativeResize="0"/>
          <p:nvPr/>
        </p:nvPicPr>
        <p:blipFill rotWithShape="1">
          <a:blip r:embed="rId3">
            <a:alphaModFix/>
          </a:blip>
          <a:srcRect l="56648"/>
          <a:stretch/>
        </p:blipFill>
        <p:spPr>
          <a:xfrm>
            <a:off x="4264325" y="2649825"/>
            <a:ext cx="2145229" cy="2100900"/>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384</Words>
  <Application>Microsoft Office PowerPoint</Application>
  <PresentationFormat>On-screen Show (16:9)</PresentationFormat>
  <Paragraphs>39</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Economica</vt:lpstr>
      <vt:lpstr>Open Sans</vt:lpstr>
      <vt:lpstr>Luxe</vt:lpstr>
      <vt:lpstr>Art Bible Template</vt:lpstr>
      <vt:lpstr>This template is based on Pac Man, 1980 maze action video game. Feel free to substitute the text and images for your own game.</vt:lpstr>
      <vt:lpstr>Group Introduction</vt:lpstr>
      <vt:lpstr>1. Art Guidelines</vt:lpstr>
      <vt:lpstr>2. Camera view</vt:lpstr>
      <vt:lpstr>3. Characters</vt:lpstr>
      <vt:lpstr>4. Enemies</vt:lpstr>
      <vt:lpstr>5. Items</vt:lpstr>
      <vt:lpstr>6. Color palette</vt:lpstr>
      <vt:lpstr>7. Fonts</vt:lpstr>
      <vt:lpstr>8. References</vt:lpstr>
      <vt:lpstr>9. GUI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Bible Template</dc:title>
  <cp:lastModifiedBy>Anna M-green</cp:lastModifiedBy>
  <cp:revision>1</cp:revision>
  <dcterms:modified xsi:type="dcterms:W3CDTF">2022-03-06T17:56:16Z</dcterms:modified>
</cp:coreProperties>
</file>